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T-Star Pro Bold" panose="020B0604020202020204" charset="0"/>
      <p:regular r:id="rId23"/>
    </p:embeddedFont>
    <p:embeddedFont>
      <p:font typeface="T-Star Pro Medium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0" Type="http://schemas.openxmlformats.org/officeDocument/2006/relationships/image" Target="../media/image4.jpeg"/><Relationship Id="rId4" Type="http://schemas.openxmlformats.org/officeDocument/2006/relationships/tags" Target="../tags/tag4.xml"/><Relationship Id="rId9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hyperlink" Target="https://www.rtbf.be/article/taches-menageres-les-filles-en-font-plus-que-les-garcons-selon-une-etude-11479827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2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>
            <p:custDataLst>
              <p:tags r:id="rId1"/>
            </p:custDataLst>
          </p:nvPr>
        </p:nvSpPr>
        <p:spPr>
          <a:xfrm>
            <a:off x="3740455" y="2265131"/>
            <a:ext cx="4661917" cy="6527772"/>
          </a:xfrm>
          <a:custGeom>
            <a:avLst/>
            <a:gdLst/>
            <a:ahLst/>
            <a:cxnLst/>
            <a:rect l="l" t="t" r="r" b="b"/>
            <a:pathLst>
              <a:path w="4661917" h="6527772">
                <a:moveTo>
                  <a:pt x="0" y="0"/>
                </a:moveTo>
                <a:lnTo>
                  <a:pt x="4661917" y="0"/>
                </a:lnTo>
                <a:lnTo>
                  <a:pt x="4661917" y="6527772"/>
                </a:lnTo>
                <a:lnTo>
                  <a:pt x="0" y="65277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>
            <p:custDataLst>
              <p:tags r:id="rId2"/>
            </p:custDataLst>
          </p:nvPr>
        </p:nvSpPr>
        <p:spPr>
          <a:xfrm>
            <a:off x="10146470" y="3354107"/>
            <a:ext cx="4045739" cy="4349821"/>
          </a:xfrm>
          <a:custGeom>
            <a:avLst/>
            <a:gdLst/>
            <a:ahLst/>
            <a:cxnLst/>
            <a:rect l="l" t="t" r="r" b="b"/>
            <a:pathLst>
              <a:path w="4045739" h="4349821">
                <a:moveTo>
                  <a:pt x="0" y="0"/>
                </a:moveTo>
                <a:lnTo>
                  <a:pt x="4045739" y="0"/>
                </a:lnTo>
                <a:lnTo>
                  <a:pt x="4045739" y="4349821"/>
                </a:lnTo>
                <a:lnTo>
                  <a:pt x="0" y="43498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Freeform 4"/>
          <p:cNvSpPr/>
          <p:nvPr>
            <p:custDataLst>
              <p:tags r:id="rId3"/>
            </p:custDataLst>
          </p:nvPr>
        </p:nvSpPr>
        <p:spPr>
          <a:xfrm>
            <a:off x="5399828" y="9164462"/>
            <a:ext cx="3744172" cy="830629"/>
          </a:xfrm>
          <a:custGeom>
            <a:avLst/>
            <a:gdLst/>
            <a:ahLst/>
            <a:cxnLst/>
            <a:rect l="l" t="t" r="r" b="b"/>
            <a:pathLst>
              <a:path w="3744172" h="830629">
                <a:moveTo>
                  <a:pt x="0" y="0"/>
                </a:moveTo>
                <a:lnTo>
                  <a:pt x="3744172" y="0"/>
                </a:lnTo>
                <a:lnTo>
                  <a:pt x="3744172" y="830629"/>
                </a:lnTo>
                <a:lnTo>
                  <a:pt x="0" y="83062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5" name="Freeform 5"/>
          <p:cNvSpPr/>
          <p:nvPr>
            <p:custDataLst>
              <p:tags r:id="rId4"/>
            </p:custDataLst>
          </p:nvPr>
        </p:nvSpPr>
        <p:spPr>
          <a:xfrm>
            <a:off x="9587631" y="8692135"/>
            <a:ext cx="2581708" cy="1302956"/>
          </a:xfrm>
          <a:custGeom>
            <a:avLst/>
            <a:gdLst/>
            <a:ahLst/>
            <a:cxnLst/>
            <a:rect l="l" t="t" r="r" b="b"/>
            <a:pathLst>
              <a:path w="2581708" h="1302956">
                <a:moveTo>
                  <a:pt x="0" y="0"/>
                </a:moveTo>
                <a:lnTo>
                  <a:pt x="2581708" y="0"/>
                </a:lnTo>
                <a:lnTo>
                  <a:pt x="2581708" y="1302956"/>
                </a:lnTo>
                <a:lnTo>
                  <a:pt x="0" y="130295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6" name="TextBox 6"/>
          <p:cNvSpPr txBox="1"/>
          <p:nvPr>
            <p:custDataLst>
              <p:tags r:id="rId5"/>
            </p:custDataLst>
          </p:nvPr>
        </p:nvSpPr>
        <p:spPr>
          <a:xfrm>
            <a:off x="2487096" y="809625"/>
            <a:ext cx="13313807" cy="1083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  <a:spcBef>
                <a:spcPct val="0"/>
              </a:spcBef>
            </a:pPr>
            <a:r>
              <a:rPr lang="en-US" sz="569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AGIS DANS TON ÉCOLE GRÂCE AUX PODCASTS 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2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>
            <p:custDataLst>
              <p:tags r:id="rId1"/>
            </p:custDataLst>
          </p:nvPr>
        </p:nvSpPr>
        <p:spPr>
          <a:xfrm>
            <a:off x="0" y="266062"/>
            <a:ext cx="18288000" cy="10725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599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Qipaña est une organisation de commerce équitable qui fabrique et vend des articles en laine d’alpaca/alpaga. Quelle est la particularité des femmes qui travaillent pour cette organisation ?</a:t>
            </a:r>
          </a:p>
          <a:p>
            <a:pPr marL="3022599" lvl="2" indent="-1007533" algn="l">
              <a:lnSpc>
                <a:spcPts val="9799"/>
              </a:lnSpc>
              <a:spcBef>
                <a:spcPct val="0"/>
              </a:spcBef>
              <a:buAutoNum type="alphaLcPeriod"/>
            </a:pPr>
            <a:r>
              <a:rPr lang="en-US" sz="6999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Elles sont précarisées (c’est-à-dire qu’elles vivent dans la pauvreté et ont du mal à accéder à l’emploi)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Elles vivent à la campagne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Elles vivent entre femmes, sans hommes</a:t>
            </a:r>
          </a:p>
          <a:p>
            <a:pPr algn="l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FFFFFF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2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>
            <p:custDataLst>
              <p:tags r:id="rId1"/>
            </p:custDataLst>
          </p:nvPr>
        </p:nvSpPr>
        <p:spPr>
          <a:xfrm>
            <a:off x="1028700" y="809625"/>
            <a:ext cx="4026337" cy="1083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  <a:spcBef>
                <a:spcPct val="0"/>
              </a:spcBef>
            </a:pPr>
            <a:r>
              <a:rPr lang="en-US" sz="5699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Explications :</a:t>
            </a:r>
          </a:p>
        </p:txBody>
      </p:sp>
      <p:sp>
        <p:nvSpPr>
          <p:cNvPr id="3" name="TextBox 3"/>
          <p:cNvSpPr txBox="1"/>
          <p:nvPr>
            <p:custDataLst>
              <p:tags r:id="rId2"/>
            </p:custDataLst>
          </p:nvPr>
        </p:nvSpPr>
        <p:spPr>
          <a:xfrm>
            <a:off x="1028700" y="3471070"/>
            <a:ext cx="16465165" cy="578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25"/>
              </a:lnSpc>
            </a:pPr>
            <a:r>
              <a:rPr lang="en-US" sz="3589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Qipaña est une petite entreprise sociale qui fournit du travail à une trentaine de femmes précarisées (veuves, mères célibataires, femmes indigènes Aymara ayant migré à la ville), dans une banlieue de la capitale bolivienne La Paz. Elles sont spécialisées dans le tissage à la main ou à la machine de fibres naturelles, principalement la laine d’alpaca et de lama.</a:t>
            </a:r>
          </a:p>
          <a:p>
            <a:pPr algn="l">
              <a:lnSpc>
                <a:spcPts val="5025"/>
              </a:lnSpc>
            </a:pPr>
            <a:r>
              <a:rPr lang="en-US" sz="3589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L’un des objectifs principaux de Qipaña : permettre à des femmes de travailler, donc d’acquérir plus d’autonomie, tout en étant présentes pour leurs enfants.</a:t>
            </a:r>
          </a:p>
          <a:p>
            <a:pPr algn="l">
              <a:lnSpc>
                <a:spcPts val="5025"/>
              </a:lnSpc>
              <a:spcBef>
                <a:spcPct val="0"/>
              </a:spcBef>
            </a:pPr>
            <a:endParaRPr lang="en-US" sz="3589">
              <a:solidFill>
                <a:srgbClr val="BECE45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algn="l">
              <a:lnSpc>
                <a:spcPts val="5025"/>
              </a:lnSpc>
              <a:spcBef>
                <a:spcPct val="0"/>
              </a:spcBef>
            </a:pPr>
            <a:endParaRPr lang="en-US" sz="3589">
              <a:solidFill>
                <a:srgbClr val="BECE45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2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>
            <p:custDataLst>
              <p:tags r:id="rId1"/>
            </p:custDataLst>
          </p:nvPr>
        </p:nvSpPr>
        <p:spPr>
          <a:xfrm>
            <a:off x="0" y="1033144"/>
            <a:ext cx="18288000" cy="14935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599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Quel est le pourcentage de femmes parmi les bénévoles d’Oxfam-Magasins du monde ?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BECE45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algn="l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BECE45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70 %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80 %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90 %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100 %</a:t>
            </a:r>
          </a:p>
          <a:p>
            <a:pPr algn="l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FFFFFF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FFFFFF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FFFFFF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11 %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21 %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31 %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41 %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2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>
            <p:custDataLst>
              <p:tags r:id="rId1"/>
            </p:custDataLst>
          </p:nvPr>
        </p:nvSpPr>
        <p:spPr>
          <a:xfrm>
            <a:off x="0" y="1033144"/>
            <a:ext cx="18288000" cy="15183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599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Quel est le pourcentage de femmes parmi les bénévoles d’Oxfam-Magasins du monde ?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BECE45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algn="l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BECE45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70 %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80 %</a:t>
            </a:r>
          </a:p>
          <a:p>
            <a:pPr marL="3022599" lvl="2" indent="-1007533" algn="l">
              <a:lnSpc>
                <a:spcPts val="9799"/>
              </a:lnSpc>
              <a:spcBef>
                <a:spcPct val="0"/>
              </a:spcBef>
              <a:buAutoNum type="alphaLcPeriod"/>
            </a:pPr>
            <a:r>
              <a:rPr lang="en-US" sz="6999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90 %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100 %</a:t>
            </a:r>
          </a:p>
          <a:p>
            <a:pPr algn="l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FFFFFF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FFFFFF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FFFFFF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11 %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21 %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31 %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41 %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2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>
            <p:custDataLst>
              <p:tags r:id="rId1"/>
            </p:custDataLst>
          </p:nvPr>
        </p:nvSpPr>
        <p:spPr>
          <a:xfrm>
            <a:off x="1028700" y="809625"/>
            <a:ext cx="4026337" cy="1083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  <a:spcBef>
                <a:spcPct val="0"/>
              </a:spcBef>
            </a:pPr>
            <a:r>
              <a:rPr lang="en-US" sz="5699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Explications :</a:t>
            </a:r>
          </a:p>
        </p:txBody>
      </p:sp>
      <p:sp>
        <p:nvSpPr>
          <p:cNvPr id="3" name="TextBox 3"/>
          <p:cNvSpPr txBox="1"/>
          <p:nvPr>
            <p:custDataLst>
              <p:tags r:id="rId2"/>
            </p:custDataLst>
          </p:nvPr>
        </p:nvSpPr>
        <p:spPr>
          <a:xfrm>
            <a:off x="1028700" y="3471070"/>
            <a:ext cx="16465165" cy="4512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25"/>
              </a:lnSpc>
            </a:pP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En Belgique, il y a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autant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de femmes que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d’hommes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qui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s’engagent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volontairement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.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Cependant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, on observe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une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répartition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genrée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des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rôles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dans le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bénévolat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.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Ainsi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, il y a plus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d’hommes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qui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occupent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des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fonctions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bénévoles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de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dirigeants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. On les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retrouve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plutôt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dans le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secteur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du sport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alors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que les femmes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sont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plus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nombreuses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dans les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secteurs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de la jeunesse, de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l’enseignement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, de la formation, de la recherche et des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soins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de santé.</a:t>
            </a:r>
          </a:p>
          <a:p>
            <a:pPr algn="l">
              <a:lnSpc>
                <a:spcPts val="5025"/>
              </a:lnSpc>
              <a:spcBef>
                <a:spcPct val="0"/>
              </a:spcBef>
            </a:pPr>
            <a:endParaRPr lang="en-US" sz="3589" dirty="0">
              <a:solidFill>
                <a:srgbClr val="BECE45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2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>
            <p:custDataLst>
              <p:tags r:id="rId1"/>
            </p:custDataLst>
          </p:nvPr>
        </p:nvSpPr>
        <p:spPr>
          <a:xfrm>
            <a:off x="0" y="1033144"/>
            <a:ext cx="18288000" cy="21870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599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Selon les femmes interrogées en Belgique, quelle est la première raison qui les empêche de lancer leur entreprise ?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BECE45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BECE45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Elles ne savent pas quoi faire comme métier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Elles manquent d’argent pour investir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Elles ont peur de ne pas arriver à concilier vie privée et vie professionnelle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FFFFFF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FFFFFF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algn="l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FFFFFF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70 %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80 %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90 %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100 %</a:t>
            </a:r>
          </a:p>
          <a:p>
            <a:pPr algn="l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FFFFFF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FFFFFF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FFFFFF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11 %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21 %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31 %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41 %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2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>
            <p:custDataLst>
              <p:tags r:id="rId1"/>
            </p:custDataLst>
          </p:nvPr>
        </p:nvSpPr>
        <p:spPr>
          <a:xfrm>
            <a:off x="0" y="1033144"/>
            <a:ext cx="18288000" cy="22365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599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Selon les femmes interrogées en Belgique, quelle est la première raison qui les empêche de lancer leur entreprise ?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BECE45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BECE45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Elles ne savent pas quoi faire comme métier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Elles manquent d’argent pour investir</a:t>
            </a:r>
          </a:p>
          <a:p>
            <a:pPr marL="3022599" lvl="2" indent="-1007533" algn="l">
              <a:lnSpc>
                <a:spcPts val="9799"/>
              </a:lnSpc>
              <a:spcBef>
                <a:spcPct val="0"/>
              </a:spcBef>
              <a:buAutoNum type="alphaLcPeriod"/>
            </a:pPr>
            <a:r>
              <a:rPr lang="en-US" sz="6999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Elles ont peur de ne pas arriver à concilier vie privée et vie professionnelle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6999">
              <a:solidFill>
                <a:srgbClr val="BECE45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6999">
              <a:solidFill>
                <a:srgbClr val="BECE45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algn="l">
              <a:lnSpc>
                <a:spcPts val="7839"/>
              </a:lnSpc>
              <a:spcBef>
                <a:spcPct val="0"/>
              </a:spcBef>
            </a:pPr>
            <a:endParaRPr lang="en-US" sz="6999">
              <a:solidFill>
                <a:srgbClr val="BECE45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70 %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80 %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90 %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100 %</a:t>
            </a:r>
          </a:p>
          <a:p>
            <a:pPr algn="l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FFFFFF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FFFFFF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FFFFFF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11 %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21 %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31 %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41 %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2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>
            <p:custDataLst>
              <p:tags r:id="rId1"/>
            </p:custDataLst>
          </p:nvPr>
        </p:nvSpPr>
        <p:spPr>
          <a:xfrm>
            <a:off x="1028700" y="809625"/>
            <a:ext cx="4026337" cy="1083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  <a:spcBef>
                <a:spcPct val="0"/>
              </a:spcBef>
            </a:pPr>
            <a:r>
              <a:rPr lang="en-US" sz="5699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Explications :</a:t>
            </a:r>
          </a:p>
        </p:txBody>
      </p:sp>
      <p:sp>
        <p:nvSpPr>
          <p:cNvPr id="3" name="TextBox 3"/>
          <p:cNvSpPr txBox="1"/>
          <p:nvPr>
            <p:custDataLst>
              <p:tags r:id="rId2"/>
            </p:custDataLst>
          </p:nvPr>
        </p:nvSpPr>
        <p:spPr>
          <a:xfrm>
            <a:off x="1028700" y="3471070"/>
            <a:ext cx="16465165" cy="5157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25"/>
              </a:lnSpc>
            </a:pP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Cette raison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est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suivie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 de près par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celle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 du manque de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confiance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en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 soi. (60% des femmes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indiquent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 ne pas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oser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 se lancer à cause de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cela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). Elles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souffrent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souvent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 du </a:t>
            </a:r>
            <a:r>
              <a:rPr lang="en-US" sz="3589" b="1" u="sng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syndrome de </a:t>
            </a:r>
            <a:r>
              <a:rPr lang="en-US" sz="3589" b="1" u="sng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l’imposteur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,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elles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 ne se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sentent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 pas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légitimes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 et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ont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peur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qu’on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 ne les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prenne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 pas au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sérieux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.</a:t>
            </a:r>
          </a:p>
          <a:p>
            <a:pPr algn="l">
              <a:lnSpc>
                <a:spcPts val="5025"/>
              </a:lnSpc>
            </a:pP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Du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côté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 des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entreprises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,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celles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dirigées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 par les femmes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sont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souvent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 plus petites, avec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moins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d’employé.e.s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.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Cependant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,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elles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semblent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avoir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une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meilleure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viabilité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 et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une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 </a:t>
            </a:r>
            <a:r>
              <a:rPr lang="en-US" sz="3589" b="1" dirty="0" err="1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croissance</a:t>
            </a:r>
            <a:r>
              <a:rPr lang="en-US" sz="3589" b="1" dirty="0">
                <a:solidFill>
                  <a:srgbClr val="BECE45"/>
                </a:solidFill>
                <a:latin typeface="T-Star Pro Bold"/>
                <a:ea typeface="T-Star Pro Bold"/>
                <a:cs typeface="T-Star Pro Bold"/>
                <a:sym typeface="T-Star Pro Bold"/>
              </a:rPr>
              <a:t> plus stable et durable.</a:t>
            </a:r>
          </a:p>
          <a:p>
            <a:pPr algn="l">
              <a:lnSpc>
                <a:spcPts val="5025"/>
              </a:lnSpc>
              <a:spcBef>
                <a:spcPct val="0"/>
              </a:spcBef>
            </a:pPr>
            <a:endParaRPr lang="en-US" sz="3589" b="1" dirty="0">
              <a:solidFill>
                <a:srgbClr val="BECE45"/>
              </a:solidFill>
              <a:latin typeface="T-Star Pro Bold"/>
              <a:ea typeface="T-Star Pro Bold"/>
              <a:cs typeface="T-Star Pro Bold"/>
              <a:sym typeface="T-Star Pro 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2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>
            <p:custDataLst>
              <p:tags r:id="rId1"/>
            </p:custDataLst>
          </p:nvPr>
        </p:nvSpPr>
        <p:spPr>
          <a:xfrm>
            <a:off x="293980" y="1270998"/>
            <a:ext cx="17700040" cy="7011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Oxfam-Magasins du Monde favorise les organisations de femmes dans ses partenaires, alors que les hommes aussi essaient de s’en sortir.</a:t>
            </a:r>
          </a:p>
          <a:p>
            <a:pPr algn="ctr">
              <a:lnSpc>
                <a:spcPts val="7839"/>
              </a:lnSpc>
            </a:pPr>
            <a:endParaRPr lang="en-US" sz="5599">
              <a:solidFill>
                <a:srgbClr val="BECE45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algn="ctr">
              <a:lnSpc>
                <a:spcPts val="7839"/>
              </a:lnSpc>
            </a:pPr>
            <a:endParaRPr lang="en-US" sz="5599">
              <a:solidFill>
                <a:srgbClr val="BECE45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VRAI ou FAUX ?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FFFFFF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2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>
            <p:custDataLst>
              <p:tags r:id="rId1"/>
            </p:custDataLst>
          </p:nvPr>
        </p:nvSpPr>
        <p:spPr>
          <a:xfrm>
            <a:off x="293980" y="1270998"/>
            <a:ext cx="17700040" cy="7011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Oxfam-Magasins du Monde favorise les organisations de femmes dans ses partenaires, alors que les hommes aussi essaient de s’en sortir.</a:t>
            </a:r>
          </a:p>
          <a:p>
            <a:pPr algn="ctr">
              <a:lnSpc>
                <a:spcPts val="7839"/>
              </a:lnSpc>
            </a:pPr>
            <a:endParaRPr lang="en-US" sz="5599">
              <a:solidFill>
                <a:srgbClr val="BECE45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algn="ctr">
              <a:lnSpc>
                <a:spcPts val="7839"/>
              </a:lnSpc>
            </a:pPr>
            <a:endParaRPr lang="en-US" sz="5599">
              <a:solidFill>
                <a:srgbClr val="BECE45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VRAI ou </a:t>
            </a:r>
            <a:r>
              <a:rPr lang="en-US" sz="560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FAUX</a:t>
            </a:r>
            <a:r>
              <a:rPr lang="en-US" sz="5600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?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5600">
              <a:solidFill>
                <a:srgbClr val="FFFFFF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2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>
            <p:custDataLst>
              <p:tags r:id="rId1"/>
            </p:custDataLst>
          </p:nvPr>
        </p:nvSpPr>
        <p:spPr>
          <a:xfrm>
            <a:off x="2535879" y="3887745"/>
            <a:ext cx="3604551" cy="5047213"/>
          </a:xfrm>
          <a:custGeom>
            <a:avLst/>
            <a:gdLst/>
            <a:ahLst/>
            <a:cxnLst/>
            <a:rect l="l" t="t" r="r" b="b"/>
            <a:pathLst>
              <a:path w="3604551" h="5047213">
                <a:moveTo>
                  <a:pt x="0" y="0"/>
                </a:moveTo>
                <a:lnTo>
                  <a:pt x="3604551" y="0"/>
                </a:lnTo>
                <a:lnTo>
                  <a:pt x="3604551" y="5047212"/>
                </a:lnTo>
                <a:lnTo>
                  <a:pt x="0" y="50472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/>
          <p:cNvSpPr txBox="1"/>
          <p:nvPr>
            <p:custDataLst>
              <p:tags r:id="rId2"/>
            </p:custDataLst>
          </p:nvPr>
        </p:nvSpPr>
        <p:spPr>
          <a:xfrm>
            <a:off x="0" y="3668670"/>
            <a:ext cx="18288000" cy="1941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  <a:spcBef>
                <a:spcPct val="0"/>
              </a:spcBef>
            </a:pPr>
            <a:r>
              <a:rPr lang="en-US" sz="569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Utilise</a:t>
            </a:r>
            <a:r>
              <a:rPr lang="en-US" sz="569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569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ce</a:t>
            </a:r>
            <a:r>
              <a:rPr lang="en-US" sz="569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quiz après </a:t>
            </a:r>
            <a:r>
              <a:rPr lang="en-US" sz="569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avoir</a:t>
            </a:r>
            <a:r>
              <a:rPr lang="en-US" sz="569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569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écouté</a:t>
            </a:r>
            <a:r>
              <a:rPr lang="en-US" sz="569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les extraits </a:t>
            </a:r>
            <a:r>
              <a:rPr lang="en-US" sz="569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ou</a:t>
            </a:r>
            <a:r>
              <a:rPr lang="en-US" sz="569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les podcasts </a:t>
            </a:r>
            <a:r>
              <a:rPr lang="en-US" sz="569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en</a:t>
            </a:r>
            <a:r>
              <a:rPr lang="en-US" sz="569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569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entier</a:t>
            </a:r>
            <a:endParaRPr lang="en-US" sz="5699" dirty="0">
              <a:solidFill>
                <a:srgbClr val="BECE45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2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>
            <p:custDataLst>
              <p:tags r:id="rId1"/>
            </p:custDataLst>
          </p:nvPr>
        </p:nvSpPr>
        <p:spPr>
          <a:xfrm>
            <a:off x="1028700" y="809625"/>
            <a:ext cx="4026337" cy="1083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  <a:spcBef>
                <a:spcPct val="0"/>
              </a:spcBef>
            </a:pPr>
            <a:r>
              <a:rPr lang="en-US" sz="5699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Explications 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266B49A-9A2F-DD6E-27B4-B2386C16DC48}"/>
              </a:ext>
            </a:extLst>
          </p:cNvPr>
          <p:cNvSpPr txBox="1"/>
          <p:nvPr/>
        </p:nvSpPr>
        <p:spPr>
          <a:xfrm>
            <a:off x="1028700" y="2324100"/>
            <a:ext cx="15354300" cy="64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1372DB4-4BF2-8F6D-5C27-804C6A500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2876430"/>
            <a:ext cx="15354300" cy="561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3589" b="1" dirty="0">
                <a:solidFill>
                  <a:srgbClr val="BECE45"/>
                </a:solidFill>
                <a:latin typeface="T-Star Pro Bold"/>
              </a:rPr>
              <a:t>On travaille avec des organisations qui comptent des hommes et des femmes ! </a:t>
            </a:r>
            <a:endParaRPr lang="fr-BE" altLang="fr-FR" sz="3589" b="1" dirty="0">
              <a:solidFill>
                <a:srgbClr val="BECE45"/>
              </a:solidFill>
              <a:latin typeface="T-Star Pro Bold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fr-FR" sz="3589" b="1" u="sng" dirty="0">
                <a:solidFill>
                  <a:srgbClr val="BECE45"/>
                </a:solidFill>
                <a:latin typeface="T-Star Pro Bold"/>
              </a:rPr>
              <a:t>MAIS</a:t>
            </a:r>
            <a:r>
              <a:rPr lang="fr-FR" altLang="fr-FR" sz="3589" b="1" dirty="0">
                <a:solidFill>
                  <a:srgbClr val="BECE45"/>
                </a:solidFill>
                <a:latin typeface="T-Star Pro Bold"/>
              </a:rPr>
              <a:t> dans beaucoup de pays ce sont les femmes qui produisent les objets artisanaux (textile, cuir, </a:t>
            </a:r>
            <a:r>
              <a:rPr lang="fr-FR" altLang="fr-FR" sz="3589" b="1" dirty="0" err="1">
                <a:solidFill>
                  <a:srgbClr val="BECE45"/>
                </a:solidFill>
                <a:latin typeface="T-Star Pro Bold"/>
              </a:rPr>
              <a:t>etc</a:t>
            </a:r>
            <a:r>
              <a:rPr lang="fr-FR" altLang="fr-FR" sz="3589" b="1" dirty="0">
                <a:solidFill>
                  <a:srgbClr val="BECE45"/>
                </a:solidFill>
                <a:latin typeface="T-Star Pro Bold"/>
              </a:rPr>
              <a:t>)</a:t>
            </a:r>
            <a:endParaRPr lang="fr-BE" altLang="fr-FR" sz="3589" b="1" dirty="0">
              <a:solidFill>
                <a:srgbClr val="BECE45"/>
              </a:solidFill>
              <a:latin typeface="T-Star Pro Bold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fr-FR" sz="3589" b="1" u="sng" dirty="0">
                <a:solidFill>
                  <a:srgbClr val="BECE45"/>
                </a:solidFill>
                <a:latin typeface="T-Star Pro Bold"/>
              </a:rPr>
              <a:t>MAIS</a:t>
            </a:r>
            <a:r>
              <a:rPr lang="fr-FR" altLang="fr-FR" sz="3589" b="1" dirty="0">
                <a:solidFill>
                  <a:srgbClr val="BECE45"/>
                </a:solidFill>
                <a:latin typeface="T-Star Pro Bold"/>
              </a:rPr>
              <a:t> dans le monde, les femmes sont globalement plus pauvres que les hommes : car beaucoup de leurs tâches ne sont pas rémunérées : éducation des enfants, gestion de la maison, etc. </a:t>
            </a:r>
            <a:endParaRPr lang="fr-BE" altLang="fr-FR" sz="3589" b="1" dirty="0">
              <a:solidFill>
                <a:srgbClr val="BECE45"/>
              </a:solidFill>
              <a:latin typeface="T-Star Pro Bold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sz="3589" b="1" dirty="0">
                <a:solidFill>
                  <a:srgbClr val="BECE45"/>
                </a:solidFill>
                <a:latin typeface="T-Star Pro Bold"/>
              </a:rPr>
              <a:t>	Or, le premier principe du Commerce Équitable est d’employer les   	personnes les plus désavantagées, marginalisées... Donc beaucoup 	d’organisations de commerce équitable travaillent en priorité avec des 	femmes pour tenter de « compenser » les inégalités qu’elles subissent.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2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DD5CA2F-1DBC-DF57-B8A7-C4ED146D0C0E}"/>
              </a:ext>
            </a:extLst>
          </p:cNvPr>
          <p:cNvSpPr txBox="1"/>
          <p:nvPr/>
        </p:nvSpPr>
        <p:spPr>
          <a:xfrm>
            <a:off x="2895600" y="2095500"/>
            <a:ext cx="13411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600" b="1" dirty="0">
                <a:solidFill>
                  <a:srgbClr val="BECE45"/>
                </a:solidFill>
                <a:latin typeface="T-Star Pro Bold"/>
              </a:rPr>
              <a:t>BRAVO !</a:t>
            </a:r>
            <a:endParaRPr lang="fr-BE" sz="8800" dirty="0"/>
          </a:p>
        </p:txBody>
      </p:sp>
      <p:pic>
        <p:nvPicPr>
          <p:cNvPr id="4" name="Image 3" descr="Une image contenant dessin, clipart, illustration, Dessin d’enfant&#10;&#10;Le contenu généré par l’IA peut être incorrect.">
            <a:extLst>
              <a:ext uri="{FF2B5EF4-FFF2-40B4-BE49-F238E27FC236}">
                <a16:creationId xmlns:a16="http://schemas.microsoft.com/office/drawing/2014/main" id="{FBA9BFE9-E086-5E61-08D2-EBA7BF2E3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1764361"/>
            <a:ext cx="5400000" cy="75605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2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>
            <p:custDataLst>
              <p:tags r:id="rId1"/>
            </p:custDataLst>
          </p:nvPr>
        </p:nvSpPr>
        <p:spPr>
          <a:xfrm>
            <a:off x="0" y="1033144"/>
            <a:ext cx="18288000" cy="8001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599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Quel est le pourcentage de femmes artisanes parmi les organisations partenaires d’Oxfam-Magasins du Monde ?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BECE45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BECE45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70 %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80 %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90 %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100 %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2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>
            <p:custDataLst>
              <p:tags r:id="rId1"/>
            </p:custDataLst>
          </p:nvPr>
        </p:nvSpPr>
        <p:spPr>
          <a:xfrm>
            <a:off x="0" y="1033144"/>
            <a:ext cx="18288000" cy="8249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599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Quel est le pourcentage de femmes artisanes parmi les organisations partenaires d’Oxfam-Magasins du Monde ?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BECE45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BECE45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70 %</a:t>
            </a:r>
          </a:p>
          <a:p>
            <a:pPr marL="3022541" lvl="2" indent="-1007514" algn="l">
              <a:lnSpc>
                <a:spcPts val="9799"/>
              </a:lnSpc>
              <a:spcBef>
                <a:spcPct val="0"/>
              </a:spcBef>
              <a:buAutoNum type="alphaLcPeriod"/>
            </a:pPr>
            <a:r>
              <a:rPr lang="en-US" sz="6999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80 %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90 %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100 %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2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>
            <p:custDataLst>
              <p:tags r:id="rId1"/>
            </p:custDataLst>
          </p:nvPr>
        </p:nvSpPr>
        <p:spPr>
          <a:xfrm>
            <a:off x="1028700" y="809625"/>
            <a:ext cx="4026337" cy="1083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  <a:spcBef>
                <a:spcPct val="0"/>
              </a:spcBef>
            </a:pPr>
            <a:r>
              <a:rPr lang="en-US" sz="5699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Explications :</a:t>
            </a:r>
          </a:p>
        </p:txBody>
      </p:sp>
      <p:sp>
        <p:nvSpPr>
          <p:cNvPr id="3" name="TextBox 3"/>
          <p:cNvSpPr txBox="1"/>
          <p:nvPr>
            <p:custDataLst>
              <p:tags r:id="rId2"/>
            </p:custDataLst>
          </p:nvPr>
        </p:nvSpPr>
        <p:spPr>
          <a:xfrm>
            <a:off x="1028700" y="2922022"/>
            <a:ext cx="16465165" cy="5149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25"/>
              </a:lnSpc>
              <a:spcBef>
                <a:spcPct val="0"/>
              </a:spcBef>
            </a:pP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L'artisanat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représente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un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secteur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économique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important dans le monde. Dans les pays du Sud, il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constitue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le deuxième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secteur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d'emploi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. Dans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l’artisanat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, le genre influence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aussi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les pratiques, les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revenus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et la reconnaissance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sociale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. Les femmes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sont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souvent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actives dans des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domaines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artisanaux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moins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valorisés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et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moins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bien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rémunérés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. </a:t>
            </a:r>
          </a:p>
          <a:p>
            <a:pPr algn="l">
              <a:lnSpc>
                <a:spcPts val="5025"/>
              </a:lnSpc>
              <a:spcBef>
                <a:spcPct val="0"/>
              </a:spcBef>
            </a:pP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Cependant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,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l’artisanat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permet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souvent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aux femmes de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travailler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à domicile et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concilier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ainsi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vie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professionnelle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et vie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privée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. Les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tâches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de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soin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des enfants et du domicile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étant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toujours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à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leur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charge.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2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>
            <p:custDataLst>
              <p:tags r:id="rId1"/>
            </p:custDataLst>
          </p:nvPr>
        </p:nvSpPr>
        <p:spPr>
          <a:xfrm>
            <a:off x="1414939" y="1033144"/>
            <a:ext cx="15458123" cy="8001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599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Et en Belgique, quel est le pourcentage de femmes 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599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artisanes ?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BECE45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BECE45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11 %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21 %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31 %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41 %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2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>
            <p:custDataLst>
              <p:tags r:id="rId1"/>
            </p:custDataLst>
          </p:nvPr>
        </p:nvSpPr>
        <p:spPr>
          <a:xfrm>
            <a:off x="1414939" y="1033144"/>
            <a:ext cx="15458123" cy="823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599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Et en Belgique, quel est le pourcentage de femmes 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599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artisanes ?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BECE45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5599">
              <a:solidFill>
                <a:srgbClr val="BECE45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11 %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21 %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31 %</a:t>
            </a:r>
          </a:p>
          <a:p>
            <a:pPr marL="3022599" lvl="2" indent="-1007533" algn="l">
              <a:lnSpc>
                <a:spcPts val="9799"/>
              </a:lnSpc>
              <a:spcBef>
                <a:spcPct val="0"/>
              </a:spcBef>
              <a:buAutoNum type="alphaLcPeriod"/>
            </a:pPr>
            <a:r>
              <a:rPr lang="en-US" sz="6999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41 %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2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>
            <p:custDataLst>
              <p:tags r:id="rId1"/>
            </p:custDataLst>
          </p:nvPr>
        </p:nvSpPr>
        <p:spPr>
          <a:xfrm>
            <a:off x="1028700" y="809625"/>
            <a:ext cx="4026337" cy="1083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  <a:spcBef>
                <a:spcPct val="0"/>
              </a:spcBef>
            </a:pPr>
            <a:r>
              <a:rPr lang="en-US" sz="5699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Explications :</a:t>
            </a:r>
          </a:p>
        </p:txBody>
      </p:sp>
      <p:sp>
        <p:nvSpPr>
          <p:cNvPr id="3" name="TextBox 3"/>
          <p:cNvSpPr txBox="1"/>
          <p:nvPr>
            <p:custDataLst>
              <p:tags r:id="rId2"/>
            </p:custDataLst>
          </p:nvPr>
        </p:nvSpPr>
        <p:spPr>
          <a:xfrm>
            <a:off x="911417" y="2582951"/>
            <a:ext cx="16465165" cy="6343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25"/>
              </a:lnSpc>
              <a:spcBef>
                <a:spcPct val="0"/>
              </a:spcBef>
            </a:pP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Elles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sont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également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moins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nombreuses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proportionnellement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en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ce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qui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concerne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le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statut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d’indépendante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(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seulement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30%). </a:t>
            </a:r>
          </a:p>
          <a:p>
            <a:pPr algn="l">
              <a:lnSpc>
                <a:spcPts val="5025"/>
              </a:lnSpc>
              <a:spcBef>
                <a:spcPct val="0"/>
              </a:spcBef>
            </a:pP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Cette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disparité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entre les hommes et les femmes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est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liée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à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notre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société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sexiste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, qui encourage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dès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l'enfance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les petites filles à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s'orienter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vers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les métiers du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soin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,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laissant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ainsi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les matières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scientifiques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et les métiers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manuels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aux garçons.</a:t>
            </a:r>
          </a:p>
          <a:p>
            <a:pPr algn="l">
              <a:lnSpc>
                <a:spcPts val="5025"/>
              </a:lnSpc>
              <a:spcBef>
                <a:spcPct val="0"/>
              </a:spcBef>
            </a:pP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En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grandissant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, les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inégalités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se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perpétuent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ensuite au sein du foyer,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puisque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dans la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majorité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des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cas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, </a:t>
            </a:r>
            <a:r>
              <a:rPr lang="en-US" sz="3589" u="sng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  <a:hlinkClick r:id="rId4" tooltip="https://www.rtbf.be/article/taches-menageres-les-filles-en-font-plus-que-les-garcons-selon-une-etude-11479827"/>
              </a:rPr>
              <a:t>ce</a:t>
            </a:r>
            <a:r>
              <a:rPr lang="en-US" sz="3589" u="sng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  <a:hlinkClick r:id="rId4" tooltip="https://www.rtbf.be/article/taches-menageres-les-filles-en-font-plus-que-les-garcons-selon-une-etude-11479827"/>
              </a:rPr>
              <a:t> </a:t>
            </a:r>
            <a:r>
              <a:rPr lang="en-US" sz="3589" u="sng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  <a:hlinkClick r:id="rId4" tooltip="https://www.rtbf.be/article/taches-menageres-les-filles-en-font-plus-que-les-garcons-selon-une-etude-11479827"/>
              </a:rPr>
              <a:t>sont</a:t>
            </a:r>
            <a:r>
              <a:rPr lang="en-US" sz="3589" u="sng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  <a:hlinkClick r:id="rId4" tooltip="https://www.rtbf.be/article/taches-menageres-les-filles-en-font-plus-que-les-garcons-selon-une-etude-11479827"/>
              </a:rPr>
              <a:t> les femmes qui </a:t>
            </a:r>
            <a:r>
              <a:rPr lang="en-US" sz="3589" u="sng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  <a:hlinkClick r:id="rId4" tooltip="https://www.rtbf.be/article/taches-menageres-les-filles-en-font-plus-que-les-garcons-selon-une-etude-11479827"/>
              </a:rPr>
              <a:t>conservent</a:t>
            </a:r>
            <a:r>
              <a:rPr lang="en-US" sz="3589" u="sng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  <a:hlinkClick r:id="rId4" tooltip="https://www.rtbf.be/article/taches-menageres-les-filles-en-font-plus-que-les-garcons-selon-une-etude-11479827"/>
              </a:rPr>
              <a:t> la charge du ménage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et de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l'éducation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des enfants.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Donc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,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elles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disposeront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d'un temps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limité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si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elles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souhaitent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démarrer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leur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propre </a:t>
            </a:r>
            <a:r>
              <a:rPr lang="en-US" sz="358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activité</a:t>
            </a:r>
            <a:r>
              <a:rPr lang="en-US" sz="358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. </a:t>
            </a:r>
          </a:p>
          <a:p>
            <a:pPr algn="l">
              <a:lnSpc>
                <a:spcPts val="5025"/>
              </a:lnSpc>
              <a:spcBef>
                <a:spcPct val="0"/>
              </a:spcBef>
            </a:pPr>
            <a:endParaRPr lang="en-US" sz="3589" dirty="0">
              <a:solidFill>
                <a:srgbClr val="BECE45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2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>
            <p:custDataLst>
              <p:tags r:id="rId1"/>
            </p:custDataLst>
          </p:nvPr>
        </p:nvSpPr>
        <p:spPr>
          <a:xfrm>
            <a:off x="0" y="266062"/>
            <a:ext cx="18288000" cy="9982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59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Qipaña</a:t>
            </a:r>
            <a:r>
              <a:rPr lang="en-US" sz="559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559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est</a:t>
            </a:r>
            <a:r>
              <a:rPr lang="en-US" sz="559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559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une</a:t>
            </a:r>
            <a:r>
              <a:rPr lang="en-US" sz="559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559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organisation</a:t>
            </a:r>
            <a:r>
              <a:rPr lang="en-US" sz="559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de commerce </a:t>
            </a:r>
            <a:r>
              <a:rPr lang="en-US" sz="559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équitable</a:t>
            </a:r>
            <a:r>
              <a:rPr lang="en-US" sz="559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qui </a:t>
            </a:r>
            <a:r>
              <a:rPr lang="en-US" sz="559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fabrique</a:t>
            </a:r>
            <a:r>
              <a:rPr lang="en-US" sz="559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et vend des articles </a:t>
            </a:r>
            <a:r>
              <a:rPr lang="en-US" sz="559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en</a:t>
            </a:r>
            <a:r>
              <a:rPr lang="en-US" sz="559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559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laine</a:t>
            </a:r>
            <a:r>
              <a:rPr lang="en-US" sz="559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559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d’alpaca</a:t>
            </a:r>
            <a:r>
              <a:rPr lang="en-US" sz="559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/</a:t>
            </a:r>
            <a:r>
              <a:rPr lang="en-US" sz="559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alpaga</a:t>
            </a:r>
            <a:r>
              <a:rPr lang="en-US" sz="559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. Quelle </a:t>
            </a:r>
            <a:r>
              <a:rPr lang="en-US" sz="559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est</a:t>
            </a:r>
            <a:r>
              <a:rPr lang="en-US" sz="559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la </a:t>
            </a:r>
            <a:r>
              <a:rPr lang="en-US" sz="559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particularité</a:t>
            </a:r>
            <a:r>
              <a:rPr lang="en-US" sz="559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des femmes qui </a:t>
            </a:r>
            <a:r>
              <a:rPr lang="en-US" sz="559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travaillent</a:t>
            </a:r>
            <a:r>
              <a:rPr lang="en-US" sz="559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pour </a:t>
            </a:r>
            <a:r>
              <a:rPr lang="en-US" sz="559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cette</a:t>
            </a:r>
            <a:r>
              <a:rPr lang="en-US" sz="559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5599" dirty="0" err="1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organisation</a:t>
            </a:r>
            <a:r>
              <a:rPr lang="en-US" sz="5599" dirty="0">
                <a:solidFill>
                  <a:srgbClr val="BECE45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?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endParaRPr lang="en-US" sz="5599" dirty="0">
              <a:solidFill>
                <a:srgbClr val="BECE45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 dirty="0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Elles </a:t>
            </a:r>
            <a:r>
              <a:rPr lang="en-US" sz="5599" dirty="0" err="1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sont</a:t>
            </a:r>
            <a:r>
              <a:rPr lang="en-US" sz="5599" dirty="0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5599" dirty="0" err="1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précarisées</a:t>
            </a:r>
            <a:r>
              <a:rPr lang="en-US" sz="5599" dirty="0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(</a:t>
            </a:r>
            <a:r>
              <a:rPr lang="en-US" sz="5599" dirty="0" err="1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c’est</a:t>
            </a:r>
            <a:r>
              <a:rPr lang="en-US" sz="5599" dirty="0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-à-dire </a:t>
            </a:r>
            <a:r>
              <a:rPr lang="en-US" sz="5599" dirty="0" err="1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qu’elles</a:t>
            </a:r>
            <a:r>
              <a:rPr lang="en-US" sz="5599" dirty="0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</a:t>
            </a:r>
            <a:r>
              <a:rPr lang="en-US" sz="5599" dirty="0" err="1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vivent</a:t>
            </a:r>
            <a:r>
              <a:rPr lang="en-US" sz="5599" dirty="0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dans la </a:t>
            </a:r>
            <a:r>
              <a:rPr lang="en-US" sz="5599" dirty="0" err="1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pauvreté</a:t>
            </a:r>
            <a:r>
              <a:rPr lang="en-US" sz="5599" dirty="0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et </a:t>
            </a:r>
            <a:r>
              <a:rPr lang="en-US" sz="5599" dirty="0" err="1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ont</a:t>
            </a:r>
            <a:r>
              <a:rPr lang="en-US" sz="5599" dirty="0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du mal à </a:t>
            </a:r>
            <a:r>
              <a:rPr lang="en-US" sz="5599" dirty="0" err="1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accéder</a:t>
            </a:r>
            <a:r>
              <a:rPr lang="en-US" sz="5599" dirty="0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à </a:t>
            </a:r>
            <a:r>
              <a:rPr lang="en-US" sz="5599" dirty="0" err="1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l’emploi</a:t>
            </a:r>
            <a:r>
              <a:rPr lang="en-US" sz="5599" dirty="0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)</a:t>
            </a: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 dirty="0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Elles </a:t>
            </a:r>
            <a:r>
              <a:rPr lang="en-US" sz="5599" dirty="0" err="1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vivent</a:t>
            </a:r>
            <a:r>
              <a:rPr lang="en-US" sz="5599" dirty="0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à la </a:t>
            </a:r>
            <a:r>
              <a:rPr lang="en-US" sz="5599" dirty="0" err="1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campagne</a:t>
            </a:r>
            <a:endParaRPr lang="en-US" sz="5599" dirty="0">
              <a:solidFill>
                <a:srgbClr val="FFFFFF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  <a:p>
            <a:pPr marL="2418036" lvl="2" indent="-806012" algn="l">
              <a:lnSpc>
                <a:spcPts val="7839"/>
              </a:lnSpc>
              <a:spcBef>
                <a:spcPct val="0"/>
              </a:spcBef>
              <a:buAutoNum type="alphaLcPeriod"/>
            </a:pPr>
            <a:r>
              <a:rPr lang="en-US" sz="5599" dirty="0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Elles </a:t>
            </a:r>
            <a:r>
              <a:rPr lang="en-US" sz="5599" dirty="0" err="1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vivent</a:t>
            </a:r>
            <a:r>
              <a:rPr lang="en-US" sz="5599" dirty="0">
                <a:solidFill>
                  <a:srgbClr val="FFFFFF"/>
                </a:solidFill>
                <a:latin typeface="T-Star Pro Medium"/>
                <a:ea typeface="T-Star Pro Medium"/>
                <a:cs typeface="T-Star Pro Medium"/>
                <a:sym typeface="T-Star Pro Medium"/>
              </a:rPr>
              <a:t> entre femmes, sans hommes</a:t>
            </a:r>
          </a:p>
          <a:p>
            <a:pPr algn="l">
              <a:lnSpc>
                <a:spcPts val="7839"/>
              </a:lnSpc>
              <a:spcBef>
                <a:spcPct val="0"/>
              </a:spcBef>
            </a:pPr>
            <a:endParaRPr lang="en-US" sz="5599" dirty="0">
              <a:solidFill>
                <a:srgbClr val="FFFFFF"/>
              </a:solidFill>
              <a:latin typeface="T-Star Pro Medium"/>
              <a:ea typeface="T-Star Pro Medium"/>
              <a:cs typeface="T-Star Pro Medium"/>
              <a:sym typeface="T-Star Pro Medium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1067</Words>
  <Application>Microsoft Office PowerPoint</Application>
  <PresentationFormat>Personnalisé</PresentationFormat>
  <Paragraphs>138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Calibri</vt:lpstr>
      <vt:lpstr>T-Star Pro Medium</vt:lpstr>
      <vt:lpstr>Arial</vt:lpstr>
      <vt:lpstr>T-Star Pro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AGIS DANS TON ÉCOLE GRÂCE AUX PODCASTS !</dc:title>
  <dc:creator>ashushe</dc:creator>
  <cp:lastModifiedBy>Julie Vandenhouten</cp:lastModifiedBy>
  <cp:revision>3</cp:revision>
  <dcterms:created xsi:type="dcterms:W3CDTF">2006-08-16T00:00:00Z</dcterms:created>
  <dcterms:modified xsi:type="dcterms:W3CDTF">2025-08-21T08:18:04Z</dcterms:modified>
  <dc:identifier>DAGwhv7uEIA</dc:identifier>
</cp:coreProperties>
</file>